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Montserrat Medium"/>
      <p:regular r:id="rId16"/>
      <p:bold r:id="rId17"/>
      <p:italic r:id="rId18"/>
      <p:boldItalic r:id="rId19"/>
    </p:embeddedFont>
    <p:embeddedFont>
      <p:font typeface="Montserrat ExtraLight"/>
      <p:regular r:id="rId20"/>
      <p:bold r:id="rId21"/>
      <p:italic r:id="rId22"/>
      <p:boldItalic r:id="rId23"/>
    </p:embeddedFont>
    <p:embeddedFont>
      <p:font typeface="Montserrat ExtraBold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hnugZFb0brRc20ySIsiafISzTh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regular.fntdata"/><Relationship Id="rId22" Type="http://schemas.openxmlformats.org/officeDocument/2006/relationships/font" Target="fonts/MontserratExtraLight-italic.fntdata"/><Relationship Id="rId21" Type="http://schemas.openxmlformats.org/officeDocument/2006/relationships/font" Target="fonts/MontserratExtraLight-bold.fntdata"/><Relationship Id="rId24" Type="http://schemas.openxmlformats.org/officeDocument/2006/relationships/font" Target="fonts/MontserratExtraBold-bold.fntdata"/><Relationship Id="rId23" Type="http://schemas.openxmlformats.org/officeDocument/2006/relationships/font" Target="fonts/MontserratExtra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MontserratMedium-bold.fntdata"/><Relationship Id="rId16" Type="http://schemas.openxmlformats.org/officeDocument/2006/relationships/font" Target="fonts/MontserratMedium-regular.fntdata"/><Relationship Id="rId19" Type="http://schemas.openxmlformats.org/officeDocument/2006/relationships/font" Target="fonts/MontserratMedium-boldItalic.fntdata"/><Relationship Id="rId18" Type="http://schemas.openxmlformats.org/officeDocument/2006/relationships/font" Target="fonts/Montserrat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252d1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df252d1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252d18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df252d18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252d184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df252d184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f2811493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df2811493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e86be2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dbe86be2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6" name="Google Shape;5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" name="Google Shape;36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Google Shape;37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6666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5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7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8627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7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8" name="Google Shape;8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9462" y="122249"/>
            <a:ext cx="827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50"/>
          <p:cNvSpPr txBox="1"/>
          <p:nvPr/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0;p50"/>
          <p:cNvSpPr txBox="1"/>
          <p:nvPr/>
        </p:nvSpPr>
        <p:spPr>
          <a:xfrm>
            <a:off x="113150" y="4525425"/>
            <a:ext cx="25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 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www.</a:t>
            </a:r>
            <a:r>
              <a:rPr b="1" i="0" lang="en" sz="1400" u="sng" cap="none" strike="noStrike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dataisgood</a:t>
            </a:r>
            <a:r>
              <a:rPr b="1" i="0" lang="en" sz="14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.com</a:t>
            </a:r>
            <a:endParaRPr b="1" i="0" sz="1400" u="sng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354150" y="1950100"/>
            <a:ext cx="64065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862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Why Python for Spark?</a:t>
            </a:r>
            <a:endParaRPr/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8627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4" name="Google Shape;164;p1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Spark and PySpark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938500" y="1137950"/>
            <a:ext cx="5286000" cy="3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Spark or Apache Spark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open-source cluster computing framework.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100x of the Hadoop’s processing power.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Pyspark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 API for Apache Spark.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Combines Python with powerful Apache Spark.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f252d1848_0_5"/>
          <p:cNvSpPr txBox="1"/>
          <p:nvPr>
            <p:ph type="title"/>
          </p:nvPr>
        </p:nvSpPr>
        <p:spPr>
          <a:xfrm>
            <a:off x="938500" y="445025"/>
            <a:ext cx="49464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Apache Spark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gdf252d1848_0_5"/>
          <p:cNvSpPr txBox="1"/>
          <p:nvPr>
            <p:ph idx="1" type="body"/>
          </p:nvPr>
        </p:nvSpPr>
        <p:spPr>
          <a:xfrm>
            <a:off x="938500" y="1160700"/>
            <a:ext cx="52632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Apache Spark can be thought of as Hadoop's faster sibling.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</a:t>
            </a:r>
            <a:r>
              <a:rPr lang="en"/>
              <a:t>ata processing and analysis</a:t>
            </a:r>
            <a:r>
              <a:rPr lang="en"/>
              <a:t>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Scala</a:t>
            </a:r>
            <a:endParaRPr/>
          </a:p>
        </p:txBody>
      </p:sp>
      <p:cxnSp>
        <p:nvCxnSpPr>
          <p:cNvPr id="178" name="Google Shape;178;gdf252d1848_0_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252d1848_0_15"/>
          <p:cNvSpPr txBox="1"/>
          <p:nvPr>
            <p:ph type="title"/>
          </p:nvPr>
        </p:nvSpPr>
        <p:spPr>
          <a:xfrm>
            <a:off x="938500" y="445025"/>
            <a:ext cx="5047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Why JAVA is not preferred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4" name="Google Shape;184;gdf252d1848_0_15"/>
          <p:cNvSpPr txBox="1"/>
          <p:nvPr>
            <p:ph idx="1" type="body"/>
          </p:nvPr>
        </p:nvSpPr>
        <p:spPr>
          <a:xfrm>
            <a:off x="938500" y="1149325"/>
            <a:ext cx="49464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</a:t>
            </a:r>
            <a:r>
              <a:rPr lang="en"/>
              <a:t>eavy verbosity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a REPL (Read-Evaluate-Print-Loop)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 lines of Python ---&gt; 200 lines of JAVA code.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a major issue with Java when it comes to selecting it for big data processing.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 choice for big data processing.</a:t>
            </a:r>
            <a:endParaRPr/>
          </a:p>
        </p:txBody>
      </p:sp>
      <p:cxnSp>
        <p:nvCxnSpPr>
          <p:cNvPr id="185" name="Google Shape;185;gdf252d1848_0_1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f252d1848_0_25"/>
          <p:cNvSpPr txBox="1"/>
          <p:nvPr>
            <p:ph type="title"/>
          </p:nvPr>
        </p:nvSpPr>
        <p:spPr>
          <a:xfrm>
            <a:off x="938500" y="445025"/>
            <a:ext cx="5069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Scala Vs Python</a:t>
            </a:r>
            <a:endParaRPr/>
          </a:p>
        </p:txBody>
      </p:sp>
      <p:sp>
        <p:nvSpPr>
          <p:cNvPr id="191" name="Google Shape;191;gdf252d1848_0_25"/>
          <p:cNvSpPr txBox="1"/>
          <p:nvPr>
            <p:ph idx="1" type="body"/>
          </p:nvPr>
        </p:nvSpPr>
        <p:spPr>
          <a:xfrm>
            <a:off x="938500" y="1066000"/>
            <a:ext cx="49464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</a:t>
            </a:r>
            <a:r>
              <a:rPr lang="en"/>
              <a:t>ata scientists choose to learn both scala and python for Apache Spark.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 is faster.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10x faster than Python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 the complicated and diverse infrastructure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many complexities.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for Apache Spark is simple to learn and use.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Python UI  is straightforward and detailed.</a:t>
            </a:r>
            <a:endParaRPr/>
          </a:p>
        </p:txBody>
      </p:sp>
      <p:cxnSp>
        <p:nvCxnSpPr>
          <p:cNvPr id="192" name="Google Shape;192;gdf252d1848_0_2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19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f28114936_0_27"/>
          <p:cNvSpPr txBox="1"/>
          <p:nvPr>
            <p:ph type="title"/>
          </p:nvPr>
        </p:nvSpPr>
        <p:spPr>
          <a:xfrm>
            <a:off x="938500" y="445025"/>
            <a:ext cx="5069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Scala Vs Python</a:t>
            </a:r>
            <a:endParaRPr/>
          </a:p>
        </p:txBody>
      </p:sp>
      <p:sp>
        <p:nvSpPr>
          <p:cNvPr id="198" name="Google Shape;198;gdf28114936_0_27"/>
          <p:cNvSpPr txBox="1"/>
          <p:nvPr>
            <p:ph idx="1" type="body"/>
          </p:nvPr>
        </p:nvSpPr>
        <p:spPr>
          <a:xfrm>
            <a:off x="938500" y="1066000"/>
            <a:ext cx="49464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API for Apache Spark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ode readability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</a:t>
            </a:r>
            <a:r>
              <a:rPr lang="en"/>
              <a:t>aintenance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Familiarity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 community is often ineffective in assisting programmers.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Scala lacks proper data science libraries and tools.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visualization tools in Scala.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Data transformations that aren't up to the mark in Scala</a:t>
            </a:r>
            <a:endParaRPr/>
          </a:p>
        </p:txBody>
      </p:sp>
      <p:cxnSp>
        <p:nvCxnSpPr>
          <p:cNvPr id="199" name="Google Shape;199;gdf28114936_0_2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02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be86be214_0_6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</a:rPr>
              <a:t>Recap</a:t>
            </a:r>
            <a:endParaRPr/>
          </a:p>
        </p:txBody>
      </p:sp>
      <p:sp>
        <p:nvSpPr>
          <p:cNvPr id="205" name="Google Shape;205;gdbe86be214_0_61"/>
          <p:cNvSpPr txBox="1"/>
          <p:nvPr>
            <p:ph idx="1" type="body"/>
          </p:nvPr>
        </p:nvSpPr>
        <p:spPr>
          <a:xfrm>
            <a:off x="938500" y="1172075"/>
            <a:ext cx="49464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THIS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P</a:t>
            </a:r>
            <a:r>
              <a:rPr lang="en"/>
              <a:t>ython over Scala and java?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NEXT LESSON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park versions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1000"/>
              </a:spcAft>
              <a:buSzPts val="1400"/>
              <a:buChar char="■"/>
            </a:pPr>
            <a:r>
              <a:rPr lang="en"/>
              <a:t>Changes that have been made to each version</a:t>
            </a:r>
            <a:endParaRPr/>
          </a:p>
        </p:txBody>
      </p:sp>
      <p:cxnSp>
        <p:nvCxnSpPr>
          <p:cNvPr id="206" name="Google Shape;206;gdbe86be214_0_6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862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